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69" r:id="rId4"/>
    <p:sldId id="280" r:id="rId5"/>
    <p:sldId id="271" r:id="rId6"/>
    <p:sldId id="272" r:id="rId7"/>
    <p:sldId id="273" r:id="rId8"/>
    <p:sldId id="274" r:id="rId9"/>
    <p:sldId id="275" r:id="rId10"/>
    <p:sldId id="276" r:id="rId11"/>
    <p:sldId id="281" r:id="rId12"/>
    <p:sldId id="277" r:id="rId13"/>
    <p:sldId id="309" r:id="rId14"/>
    <p:sldId id="308" r:id="rId15"/>
    <p:sldId id="307" r:id="rId16"/>
    <p:sldId id="306" r:id="rId17"/>
    <p:sldId id="305" r:id="rId18"/>
    <p:sldId id="304" r:id="rId19"/>
    <p:sldId id="303" r:id="rId20"/>
    <p:sldId id="315" r:id="rId21"/>
    <p:sldId id="316" r:id="rId22"/>
    <p:sldId id="301" r:id="rId23"/>
    <p:sldId id="310" r:id="rId24"/>
    <p:sldId id="302" r:id="rId25"/>
    <p:sldId id="317" r:id="rId26"/>
    <p:sldId id="318" r:id="rId27"/>
    <p:sldId id="319" r:id="rId28"/>
    <p:sldId id="320" r:id="rId29"/>
    <p:sldId id="257" r:id="rId30"/>
    <p:sldId id="312" r:id="rId31"/>
    <p:sldId id="261" r:id="rId32"/>
    <p:sldId id="262" r:id="rId33"/>
    <p:sldId id="263" r:id="rId34"/>
    <p:sldId id="264" r:id="rId35"/>
    <p:sldId id="313" r:id="rId36"/>
    <p:sldId id="279" r:id="rId37"/>
    <p:sldId id="270" r:id="rId38"/>
    <p:sldId id="278" r:id="rId39"/>
    <p:sldId id="311" r:id="rId40"/>
    <p:sldId id="299" r:id="rId41"/>
    <p:sldId id="300" r:id="rId42"/>
    <p:sldId id="314" r:id="rId43"/>
    <p:sldId id="339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53" d="100"/>
          <a:sy n="153" d="100"/>
        </p:scale>
        <p:origin x="666" y="120"/>
      </p:cViewPr>
      <p:guideLst>
        <p:guide orient="horz" pos="212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2024/12/12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tags" Target="../tags/tag78.xml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2" Type="http://schemas.openxmlformats.org/officeDocument/2006/relationships/tags" Target="../tags/tag67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5" Type="http://schemas.openxmlformats.org/officeDocument/2006/relationships/tags" Target="../tags/tag70.xml"/><Relationship Id="rId15" Type="http://schemas.openxmlformats.org/officeDocument/2006/relationships/tags" Target="../tags/tag80.xml"/><Relationship Id="rId10" Type="http://schemas.openxmlformats.org/officeDocument/2006/relationships/tags" Target="../tags/tag75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4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4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94.xml"/><Relationship Id="rId7" Type="http://schemas.openxmlformats.org/officeDocument/2006/relationships/image" Target="../media/image38.png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7" Type="http://schemas.openxmlformats.org/officeDocument/2006/relationships/image" Target="../media/image42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200.xml"/><Relationship Id="rId7" Type="http://schemas.openxmlformats.org/officeDocument/2006/relationships/image" Target="../media/image43.png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slideLayout" Target="../slideLayouts/slideLayout1.xml"/><Relationship Id="rId5" Type="http://schemas.openxmlformats.org/officeDocument/2006/relationships/video" Target="../media/media1.mp4"/><Relationship Id="rId4" Type="http://schemas.microsoft.com/office/2007/relationships/media" Target="../media/media1.mp4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3307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sp>
        <p:nvSpPr>
          <p:cNvPr id="8" name="矩形 7"/>
          <p:cNvSpPr/>
          <p:nvPr/>
        </p:nvSpPr>
        <p:spPr>
          <a:xfrm>
            <a:off x="1421130" y="697865"/>
            <a:ext cx="9326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人工智能综合实训汇报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500328" y="3088652"/>
            <a:ext cx="5061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小组成员：陈誉 崔轩 闫东升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580" y="2537460"/>
            <a:ext cx="5722620" cy="17830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88075" y="125476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对指定特征进行标准化处理，确保每个特征的均值为</a:t>
            </a:r>
            <a:r>
              <a:rPr lang="en-US" altLang="zh-CN"/>
              <a:t> 0</a:t>
            </a:r>
            <a:r>
              <a:rPr lang="zh-CN" altLang="en-US"/>
              <a:t>，标准差为</a:t>
            </a:r>
            <a:r>
              <a:rPr lang="en-US" altLang="zh-CN"/>
              <a:t> 1</a:t>
            </a:r>
            <a:r>
              <a:rPr lang="zh-CN" altLang="en-US"/>
              <a:t>。使用</a:t>
            </a:r>
            <a:r>
              <a:rPr lang="en-US" altLang="zh-CN"/>
              <a:t> StandardScaler </a:t>
            </a:r>
            <a:r>
              <a:rPr lang="zh-CN" altLang="en-US"/>
              <a:t>实现。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830" y="1144429"/>
            <a:ext cx="5722620" cy="17830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20825" y="1864474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对指定特征进行标准化处理，确保每个特征的均值为</a:t>
            </a:r>
            <a:r>
              <a:rPr lang="en-US" altLang="zh-CN"/>
              <a:t> 0</a:t>
            </a:r>
            <a:r>
              <a:rPr lang="zh-CN" altLang="en-US"/>
              <a:t>，标准差为</a:t>
            </a:r>
            <a:r>
              <a:rPr lang="en-US" altLang="zh-CN"/>
              <a:t> 1</a:t>
            </a:r>
            <a:r>
              <a:rPr lang="zh-CN" altLang="en-US"/>
              <a:t>。使用</a:t>
            </a:r>
            <a:r>
              <a:rPr lang="en-US" altLang="zh-CN"/>
              <a:t> StandardScaler </a:t>
            </a:r>
            <a:r>
              <a:rPr lang="zh-CN" altLang="en-US"/>
              <a:t>实现。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7" name="图片 6" descr="upload_post_object_v2_9369752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187" y="1490662"/>
            <a:ext cx="6988969" cy="4480599"/>
          </a:xfrm>
          <a:prstGeom prst="rect">
            <a:avLst/>
          </a:prstGeom>
        </p:spPr>
      </p:pic>
      <p:pic>
        <p:nvPicPr>
          <p:cNvPr id="8" name="图片 7" descr="upload_post_object_v2_31677728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4693" y="116681"/>
            <a:ext cx="7581814" cy="137398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10" name="图片 9" descr="upload_post_object_v2_25182673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791" y="399049"/>
            <a:ext cx="9429750" cy="1419225"/>
          </a:xfrm>
          <a:prstGeom prst="rect">
            <a:avLst/>
          </a:prstGeom>
        </p:spPr>
      </p:pic>
      <p:pic>
        <p:nvPicPr>
          <p:cNvPr id="9" name="图片 8" descr="upload_post_object_v2_41515706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438" y="1818210"/>
            <a:ext cx="9973497" cy="495220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9" name="图片 8" descr="upload_post_object_v2_34178078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453" y="818365"/>
            <a:ext cx="9649813" cy="482490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9" name="图片 8" descr="upload_post_object_v2_25919444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73" y="1423368"/>
            <a:ext cx="11242999" cy="372424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4294553" y="2365532"/>
            <a:ext cx="3535680" cy="76835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CN" altLang="en-US" sz="4400"/>
              <a:t>模型</a:t>
            </a:r>
            <a:r>
              <a:rPr lang="zh-CN" altLang="en-US" sz="4400">
                <a:cs typeface="Arial" panose="020B0604020202020204" pitchFamily="34" charset="0"/>
              </a:rPr>
              <a:t>比较部分</a:t>
            </a:r>
            <a:endParaRPr lang="zh-CN" altLang="en-US" sz="4400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9" name="图片 8" descr="upload_post_object_v2_25607729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863" y="832870"/>
            <a:ext cx="8403938" cy="519215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667919" y="3080148"/>
            <a:ext cx="2089944" cy="140968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l"/>
            <a:r>
              <a:rPr lang="zh-CN" altLang="en-US" sz="4000">
                <a:solidFill>
                  <a:schemeClr val="tx1"/>
                </a:solidFill>
              </a:rPr>
              <a:t>初始化</a:t>
            </a:r>
            <a:endParaRPr lang="zh-CN" altLang="en-US" sz="4000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9" name="图片 8" descr="upload_post_object_v2_39882753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521" y="309594"/>
            <a:ext cx="9019423" cy="571944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9" name="图片 8" descr="upload_post_object_v2_34794803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775" y="351217"/>
            <a:ext cx="8691009" cy="5581524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444473" y="2957139"/>
            <a:ext cx="1943269" cy="207570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3200"/>
              <a:t>模型</a:t>
            </a:r>
            <a:r>
              <a:rPr lang="zh-CN" altLang="en-US" sz="3200">
                <a:cs typeface="Arial" panose="020B0604020202020204" pitchFamily="34" charset="0"/>
              </a:rPr>
              <a:t>训练计算指标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grpSp>
        <p:nvGrpSpPr>
          <p:cNvPr id="7" name="组合 6"/>
          <p:cNvGrpSpPr/>
          <p:nvPr/>
        </p:nvGrpSpPr>
        <p:grpSpPr>
          <a:xfrm rot="16200000">
            <a:off x="656905" y="1629096"/>
            <a:ext cx="2808514" cy="3599808"/>
            <a:chOff x="5047737" y="219528"/>
            <a:chExt cx="2086286" cy="2674094"/>
          </a:xfrm>
        </p:grpSpPr>
        <p:sp>
          <p:nvSpPr>
            <p:cNvPr id="12" name="矩形: 圆顶角 11"/>
            <p:cNvSpPr/>
            <p:nvPr/>
          </p:nvSpPr>
          <p:spPr>
            <a:xfrm rot="10800000">
              <a:off x="5047737" y="219528"/>
              <a:ext cx="2086286" cy="267409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0800" dist="38100" dir="16200000" sx="99000" sy="99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342280" y="1140465"/>
              <a:ext cx="1528882" cy="1531978"/>
              <a:chOff x="10176134" y="157468"/>
              <a:chExt cx="1773386" cy="1776980"/>
            </a:xfrm>
            <a:solidFill>
              <a:schemeClr val="bg1"/>
            </a:solidFill>
            <a:effectLst/>
          </p:grpSpPr>
          <p:sp>
            <p:nvSpPr>
              <p:cNvPr id="21" name="椭圆 80"/>
              <p:cNvSpPr/>
              <p:nvPr/>
            </p:nvSpPr>
            <p:spPr bwMode="auto">
              <a:xfrm>
                <a:off x="10176134" y="157468"/>
                <a:ext cx="1773386" cy="1776980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10638670" y="749095"/>
                <a:ext cx="823442" cy="585626"/>
                <a:chOff x="1743075" y="720725"/>
                <a:chExt cx="5573713" cy="3963988"/>
              </a:xfrm>
              <a:grpFill/>
            </p:grpSpPr>
            <p:sp>
              <p:nvSpPr>
                <p:cNvPr id="16" name="Freeform 27"/>
                <p:cNvSpPr/>
                <p:nvPr/>
              </p:nvSpPr>
              <p:spPr bwMode="auto">
                <a:xfrm>
                  <a:off x="1743075" y="720725"/>
                  <a:ext cx="5573713" cy="2676525"/>
                </a:xfrm>
                <a:custGeom>
                  <a:avLst/>
                  <a:gdLst>
                    <a:gd name="T0" fmla="*/ 944 w 2050"/>
                    <a:gd name="T1" fmla="*/ 28 h 988"/>
                    <a:gd name="T2" fmla="*/ 1101 w 2050"/>
                    <a:gd name="T3" fmla="*/ 25 h 988"/>
                    <a:gd name="T4" fmla="*/ 2021 w 2050"/>
                    <a:gd name="T5" fmla="*/ 464 h 988"/>
                    <a:gd name="T6" fmla="*/ 2049 w 2050"/>
                    <a:gd name="T7" fmla="*/ 497 h 988"/>
                    <a:gd name="T8" fmla="*/ 2022 w 2050"/>
                    <a:gd name="T9" fmla="*/ 526 h 988"/>
                    <a:gd name="T10" fmla="*/ 1090 w 2050"/>
                    <a:gd name="T11" fmla="*/ 970 h 988"/>
                    <a:gd name="T12" fmla="*/ 966 w 2050"/>
                    <a:gd name="T13" fmla="*/ 973 h 988"/>
                    <a:gd name="T14" fmla="*/ 637 w 2050"/>
                    <a:gd name="T15" fmla="*/ 817 h 988"/>
                    <a:gd name="T16" fmla="*/ 573 w 2050"/>
                    <a:gd name="T17" fmla="*/ 784 h 988"/>
                    <a:gd name="T18" fmla="*/ 579 w 2050"/>
                    <a:gd name="T19" fmla="*/ 763 h 988"/>
                    <a:gd name="T20" fmla="*/ 972 w 2050"/>
                    <a:gd name="T21" fmla="*/ 559 h 988"/>
                    <a:gd name="T22" fmla="*/ 1099 w 2050"/>
                    <a:gd name="T23" fmla="*/ 550 h 988"/>
                    <a:gd name="T24" fmla="*/ 1138 w 2050"/>
                    <a:gd name="T25" fmla="*/ 500 h 988"/>
                    <a:gd name="T26" fmla="*/ 1110 w 2050"/>
                    <a:gd name="T27" fmla="*/ 448 h 988"/>
                    <a:gd name="T28" fmla="*/ 996 w 2050"/>
                    <a:gd name="T29" fmla="*/ 427 h 988"/>
                    <a:gd name="T30" fmla="*/ 922 w 2050"/>
                    <a:gd name="T31" fmla="*/ 466 h 988"/>
                    <a:gd name="T32" fmla="*/ 916 w 2050"/>
                    <a:gd name="T33" fmla="*/ 516 h 988"/>
                    <a:gd name="T34" fmla="*/ 521 w 2050"/>
                    <a:gd name="T35" fmla="*/ 721 h 988"/>
                    <a:gd name="T36" fmla="*/ 500 w 2050"/>
                    <a:gd name="T37" fmla="*/ 749 h 988"/>
                    <a:gd name="T38" fmla="*/ 269 w 2050"/>
                    <a:gd name="T39" fmla="*/ 641 h 988"/>
                    <a:gd name="T40" fmla="*/ 28 w 2050"/>
                    <a:gd name="T41" fmla="*/ 526 h 988"/>
                    <a:gd name="T42" fmla="*/ 1 w 2050"/>
                    <a:gd name="T43" fmla="*/ 493 h 988"/>
                    <a:gd name="T44" fmla="*/ 31 w 2050"/>
                    <a:gd name="T45" fmla="*/ 463 h 988"/>
                    <a:gd name="T46" fmla="*/ 944 w 2050"/>
                    <a:gd name="T47" fmla="*/ 28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50" h="988">
                      <a:moveTo>
                        <a:pt x="944" y="28"/>
                      </a:moveTo>
                      <a:cubicBezTo>
                        <a:pt x="992" y="1"/>
                        <a:pt x="1053" y="0"/>
                        <a:pt x="1101" y="25"/>
                      </a:cubicBezTo>
                      <a:cubicBezTo>
                        <a:pt x="1408" y="172"/>
                        <a:pt x="1715" y="318"/>
                        <a:pt x="2021" y="464"/>
                      </a:cubicBezTo>
                      <a:cubicBezTo>
                        <a:pt x="2035" y="470"/>
                        <a:pt x="2050" y="481"/>
                        <a:pt x="2049" y="497"/>
                      </a:cubicBezTo>
                      <a:cubicBezTo>
                        <a:pt x="2047" y="512"/>
                        <a:pt x="2034" y="521"/>
                        <a:pt x="2022" y="526"/>
                      </a:cubicBezTo>
                      <a:cubicBezTo>
                        <a:pt x="1711" y="674"/>
                        <a:pt x="1400" y="822"/>
                        <a:pt x="1090" y="970"/>
                      </a:cubicBezTo>
                      <a:cubicBezTo>
                        <a:pt x="1051" y="988"/>
                        <a:pt x="1005" y="988"/>
                        <a:pt x="966" y="973"/>
                      </a:cubicBezTo>
                      <a:cubicBezTo>
                        <a:pt x="856" y="921"/>
                        <a:pt x="747" y="869"/>
                        <a:pt x="637" y="817"/>
                      </a:cubicBezTo>
                      <a:cubicBezTo>
                        <a:pt x="616" y="806"/>
                        <a:pt x="594" y="797"/>
                        <a:pt x="573" y="784"/>
                      </a:cubicBezTo>
                      <a:cubicBezTo>
                        <a:pt x="567" y="777"/>
                        <a:pt x="570" y="766"/>
                        <a:pt x="579" y="763"/>
                      </a:cubicBezTo>
                      <a:cubicBezTo>
                        <a:pt x="710" y="695"/>
                        <a:pt x="841" y="627"/>
                        <a:pt x="972" y="559"/>
                      </a:cubicBezTo>
                      <a:cubicBezTo>
                        <a:pt x="1013" y="572"/>
                        <a:pt x="1060" y="570"/>
                        <a:pt x="1099" y="550"/>
                      </a:cubicBezTo>
                      <a:cubicBezTo>
                        <a:pt x="1118" y="540"/>
                        <a:pt x="1136" y="523"/>
                        <a:pt x="1138" y="500"/>
                      </a:cubicBezTo>
                      <a:cubicBezTo>
                        <a:pt x="1141" y="479"/>
                        <a:pt x="1126" y="460"/>
                        <a:pt x="1110" y="448"/>
                      </a:cubicBezTo>
                      <a:cubicBezTo>
                        <a:pt x="1077" y="426"/>
                        <a:pt x="1035" y="421"/>
                        <a:pt x="996" y="427"/>
                      </a:cubicBezTo>
                      <a:cubicBezTo>
                        <a:pt x="968" y="432"/>
                        <a:pt x="940" y="443"/>
                        <a:pt x="922" y="466"/>
                      </a:cubicBezTo>
                      <a:cubicBezTo>
                        <a:pt x="911" y="480"/>
                        <a:pt x="908" y="499"/>
                        <a:pt x="916" y="516"/>
                      </a:cubicBezTo>
                      <a:cubicBezTo>
                        <a:pt x="784" y="584"/>
                        <a:pt x="652" y="652"/>
                        <a:pt x="521" y="721"/>
                      </a:cubicBezTo>
                      <a:cubicBezTo>
                        <a:pt x="509" y="725"/>
                        <a:pt x="500" y="736"/>
                        <a:pt x="500" y="749"/>
                      </a:cubicBezTo>
                      <a:cubicBezTo>
                        <a:pt x="422" y="715"/>
                        <a:pt x="346" y="677"/>
                        <a:pt x="269" y="641"/>
                      </a:cubicBezTo>
                      <a:cubicBezTo>
                        <a:pt x="189" y="602"/>
                        <a:pt x="108" y="564"/>
                        <a:pt x="28" y="526"/>
                      </a:cubicBezTo>
                      <a:cubicBezTo>
                        <a:pt x="15" y="520"/>
                        <a:pt x="0" y="509"/>
                        <a:pt x="1" y="493"/>
                      </a:cubicBezTo>
                      <a:cubicBezTo>
                        <a:pt x="3" y="478"/>
                        <a:pt x="18" y="469"/>
                        <a:pt x="31" y="463"/>
                      </a:cubicBezTo>
                      <a:cubicBezTo>
                        <a:pt x="335" y="318"/>
                        <a:pt x="640" y="173"/>
                        <a:pt x="944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7" name="Freeform 28"/>
                <p:cNvSpPr/>
                <p:nvPr/>
              </p:nvSpPr>
              <p:spPr bwMode="auto">
                <a:xfrm>
                  <a:off x="2773363" y="2760663"/>
                  <a:ext cx="236538" cy="971550"/>
                </a:xfrm>
                <a:custGeom>
                  <a:avLst/>
                  <a:gdLst>
                    <a:gd name="T0" fmla="*/ 0 w 87"/>
                    <a:gd name="T1" fmla="*/ 0 h 359"/>
                    <a:gd name="T2" fmla="*/ 87 w 87"/>
                    <a:gd name="T3" fmla="*/ 42 h 359"/>
                    <a:gd name="T4" fmla="*/ 48 w 87"/>
                    <a:gd name="T5" fmla="*/ 359 h 359"/>
                    <a:gd name="T6" fmla="*/ 0 w 87"/>
                    <a:gd name="T7" fmla="*/ 252 h 359"/>
                    <a:gd name="T8" fmla="*/ 0 w 87"/>
                    <a:gd name="T9" fmla="*/ 0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" h="359">
                      <a:moveTo>
                        <a:pt x="0" y="0"/>
                      </a:moveTo>
                      <a:cubicBezTo>
                        <a:pt x="29" y="14"/>
                        <a:pt x="58" y="28"/>
                        <a:pt x="87" y="42"/>
                      </a:cubicBezTo>
                      <a:cubicBezTo>
                        <a:pt x="74" y="148"/>
                        <a:pt x="61" y="253"/>
                        <a:pt x="48" y="359"/>
                      </a:cubicBezTo>
                      <a:cubicBezTo>
                        <a:pt x="23" y="328"/>
                        <a:pt x="0" y="293"/>
                        <a:pt x="0" y="252"/>
                      </a:cubicBezTo>
                      <a:cubicBezTo>
                        <a:pt x="1" y="168"/>
                        <a:pt x="0" y="8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8" name="Freeform 29"/>
                <p:cNvSpPr/>
                <p:nvPr/>
              </p:nvSpPr>
              <p:spPr bwMode="auto">
                <a:xfrm>
                  <a:off x="3363913" y="2768600"/>
                  <a:ext cx="2900363" cy="1693863"/>
                </a:xfrm>
                <a:custGeom>
                  <a:avLst/>
                  <a:gdLst>
                    <a:gd name="T0" fmla="*/ 496 w 1067"/>
                    <a:gd name="T1" fmla="*/ 275 h 625"/>
                    <a:gd name="T2" fmla="*/ 1067 w 1067"/>
                    <a:gd name="T3" fmla="*/ 0 h 625"/>
                    <a:gd name="T4" fmla="*/ 1067 w 1067"/>
                    <a:gd name="T5" fmla="*/ 253 h 625"/>
                    <a:gd name="T6" fmla="*/ 1022 w 1067"/>
                    <a:gd name="T7" fmla="*/ 353 h 625"/>
                    <a:gd name="T8" fmla="*/ 871 w 1067"/>
                    <a:gd name="T9" fmla="*/ 479 h 625"/>
                    <a:gd name="T10" fmla="*/ 285 w 1067"/>
                    <a:gd name="T11" fmla="*/ 591 h 625"/>
                    <a:gd name="T12" fmla="*/ 52 w 1067"/>
                    <a:gd name="T13" fmla="*/ 518 h 625"/>
                    <a:gd name="T14" fmla="*/ 0 w 1067"/>
                    <a:gd name="T15" fmla="*/ 101 h 625"/>
                    <a:gd name="T16" fmla="*/ 356 w 1067"/>
                    <a:gd name="T17" fmla="*/ 273 h 625"/>
                    <a:gd name="T18" fmla="*/ 496 w 1067"/>
                    <a:gd name="T19" fmla="*/ 275 h 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7" h="625">
                      <a:moveTo>
                        <a:pt x="496" y="275"/>
                      </a:moveTo>
                      <a:cubicBezTo>
                        <a:pt x="686" y="184"/>
                        <a:pt x="876" y="92"/>
                        <a:pt x="1067" y="0"/>
                      </a:cubicBezTo>
                      <a:cubicBezTo>
                        <a:pt x="1066" y="85"/>
                        <a:pt x="1067" y="169"/>
                        <a:pt x="1067" y="253"/>
                      </a:cubicBezTo>
                      <a:cubicBezTo>
                        <a:pt x="1065" y="291"/>
                        <a:pt x="1044" y="324"/>
                        <a:pt x="1022" y="353"/>
                      </a:cubicBezTo>
                      <a:cubicBezTo>
                        <a:pt x="980" y="404"/>
                        <a:pt x="927" y="445"/>
                        <a:pt x="871" y="479"/>
                      </a:cubicBezTo>
                      <a:cubicBezTo>
                        <a:pt x="697" y="583"/>
                        <a:pt x="486" y="625"/>
                        <a:pt x="285" y="591"/>
                      </a:cubicBezTo>
                      <a:cubicBezTo>
                        <a:pt x="204" y="578"/>
                        <a:pt x="126" y="552"/>
                        <a:pt x="52" y="518"/>
                      </a:cubicBezTo>
                      <a:cubicBezTo>
                        <a:pt x="34" y="379"/>
                        <a:pt x="17" y="240"/>
                        <a:pt x="0" y="101"/>
                      </a:cubicBezTo>
                      <a:cubicBezTo>
                        <a:pt x="118" y="159"/>
                        <a:pt x="238" y="216"/>
                        <a:pt x="356" y="273"/>
                      </a:cubicBezTo>
                      <a:cubicBezTo>
                        <a:pt x="400" y="295"/>
                        <a:pt x="452" y="297"/>
                        <a:pt x="496" y="2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9" name="Freeform 30"/>
                <p:cNvSpPr/>
                <p:nvPr/>
              </p:nvSpPr>
              <p:spPr bwMode="auto">
                <a:xfrm>
                  <a:off x="2974975" y="2955925"/>
                  <a:ext cx="404813" cy="1728788"/>
                </a:xfrm>
                <a:custGeom>
                  <a:avLst/>
                  <a:gdLst>
                    <a:gd name="T0" fmla="*/ 0 w 149"/>
                    <a:gd name="T1" fmla="*/ 568 h 638"/>
                    <a:gd name="T2" fmla="*/ 74 w 149"/>
                    <a:gd name="T3" fmla="*/ 0 h 638"/>
                    <a:gd name="T4" fmla="*/ 145 w 149"/>
                    <a:gd name="T5" fmla="*/ 538 h 638"/>
                    <a:gd name="T6" fmla="*/ 149 w 149"/>
                    <a:gd name="T7" fmla="*/ 572 h 638"/>
                    <a:gd name="T8" fmla="*/ 101 w 149"/>
                    <a:gd name="T9" fmla="*/ 629 h 638"/>
                    <a:gd name="T10" fmla="*/ 27 w 149"/>
                    <a:gd name="T11" fmla="*/ 617 h 638"/>
                    <a:gd name="T12" fmla="*/ 0 w 149"/>
                    <a:gd name="T13" fmla="*/ 568 h 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9" h="638">
                      <a:moveTo>
                        <a:pt x="0" y="568"/>
                      </a:moveTo>
                      <a:cubicBezTo>
                        <a:pt x="24" y="379"/>
                        <a:pt x="49" y="190"/>
                        <a:pt x="74" y="0"/>
                      </a:cubicBezTo>
                      <a:cubicBezTo>
                        <a:pt x="98" y="180"/>
                        <a:pt x="121" y="359"/>
                        <a:pt x="145" y="538"/>
                      </a:cubicBezTo>
                      <a:cubicBezTo>
                        <a:pt x="146" y="549"/>
                        <a:pt x="148" y="560"/>
                        <a:pt x="149" y="572"/>
                      </a:cubicBezTo>
                      <a:cubicBezTo>
                        <a:pt x="142" y="596"/>
                        <a:pt x="126" y="620"/>
                        <a:pt x="101" y="629"/>
                      </a:cubicBezTo>
                      <a:cubicBezTo>
                        <a:pt x="77" y="638"/>
                        <a:pt x="47" y="635"/>
                        <a:pt x="27" y="617"/>
                      </a:cubicBezTo>
                      <a:cubicBezTo>
                        <a:pt x="13" y="605"/>
                        <a:pt x="2" y="587"/>
                        <a:pt x="0" y="5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</p:grpSp>
      </p:grpSp>
      <p:grpSp>
        <p:nvGrpSpPr>
          <p:cNvPr id="41" name="组合 40"/>
          <p:cNvGrpSpPr/>
          <p:nvPr/>
        </p:nvGrpSpPr>
        <p:grpSpPr>
          <a:xfrm>
            <a:off x="1204139" y="2773220"/>
            <a:ext cx="2669236" cy="1200329"/>
            <a:chOff x="4761382" y="742135"/>
            <a:chExt cx="2669236" cy="1200329"/>
          </a:xfrm>
        </p:grpSpPr>
        <p:sp>
          <p:nvSpPr>
            <p:cNvPr id="42" name="文本框 41"/>
            <p:cNvSpPr txBox="1"/>
            <p:nvPr/>
          </p:nvSpPr>
          <p:spPr>
            <a:xfrm>
              <a:off x="4761382" y="1573132"/>
              <a:ext cx="2669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CONTENTS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761382" y="742135"/>
              <a:ext cx="26692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目录</a:t>
              </a:r>
            </a:p>
          </p:txBody>
        </p:sp>
      </p:grp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6702491" y="1627328"/>
            <a:ext cx="3269713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机器学习模型</a:t>
            </a:r>
            <a:endParaRPr lang="zh-CN" altLang="en-US" sz="2800" dirty="0">
              <a:solidFill>
                <a:schemeClr val="accent4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5974134" y="1597004"/>
            <a:ext cx="611552" cy="611552"/>
          </a:xfrm>
          <a:prstGeom prst="ellipse">
            <a:avLst/>
          </a:prstGeom>
          <a:noFill/>
          <a:ln w="19050">
            <a:solidFill>
              <a:srgbClr val="1C43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C437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915732" y="1610393"/>
            <a:ext cx="728357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6690106" y="3264314"/>
            <a:ext cx="3086299" cy="845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75000"/>
              </a:lnSpc>
              <a:buClrTx/>
              <a:buSzTx/>
              <a:buFontTx/>
            </a:pPr>
            <a:r>
              <a:rPr lang="zh-CN" altLang="en-US" sz="2800" dirty="0"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模型评估</a:t>
            </a:r>
          </a:p>
        </p:txBody>
      </p:sp>
      <p:sp>
        <p:nvSpPr>
          <p:cNvPr id="14" name="椭圆 13"/>
          <p:cNvSpPr/>
          <p:nvPr>
            <p:custDataLst>
              <p:tags r:id="rId8"/>
            </p:custDataLst>
          </p:nvPr>
        </p:nvSpPr>
        <p:spPr>
          <a:xfrm>
            <a:off x="5974134" y="2528607"/>
            <a:ext cx="611552" cy="611552"/>
          </a:xfrm>
          <a:prstGeom prst="ellipse">
            <a:avLst/>
          </a:prstGeom>
          <a:noFill/>
          <a:ln w="19050">
            <a:solidFill>
              <a:srgbClr val="1C43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C437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5915732" y="2541996"/>
            <a:ext cx="728357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52" name="矩形 51"/>
          <p:cNvSpPr/>
          <p:nvPr>
            <p:custDataLst>
              <p:tags r:id="rId10"/>
            </p:custDataLst>
          </p:nvPr>
        </p:nvSpPr>
        <p:spPr>
          <a:xfrm>
            <a:off x="6702491" y="4182517"/>
            <a:ext cx="3804359" cy="845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75000"/>
              </a:lnSpc>
              <a:buClrTx/>
              <a:buSzTx/>
              <a:buFontTx/>
            </a:pPr>
            <a:r>
              <a:rPr lang="zh-CN" altLang="en-US" sz="2800" dirty="0"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  <a:endParaRPr lang="zh-CN" altLang="en-US" sz="2800" dirty="0">
              <a:solidFill>
                <a:schemeClr val="accent4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椭圆 21"/>
          <p:cNvSpPr/>
          <p:nvPr>
            <p:custDataLst>
              <p:tags r:id="rId11"/>
            </p:custDataLst>
          </p:nvPr>
        </p:nvSpPr>
        <p:spPr>
          <a:xfrm>
            <a:off x="5974134" y="3445958"/>
            <a:ext cx="611552" cy="611552"/>
          </a:xfrm>
          <a:prstGeom prst="ellipse">
            <a:avLst/>
          </a:prstGeom>
          <a:noFill/>
          <a:ln w="19050">
            <a:solidFill>
              <a:srgbClr val="1C43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C437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2"/>
            </p:custDataLst>
          </p:nvPr>
        </p:nvSpPr>
        <p:spPr>
          <a:xfrm>
            <a:off x="5915732" y="3459347"/>
            <a:ext cx="72835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56" name="矩形 55"/>
          <p:cNvSpPr/>
          <p:nvPr>
            <p:custDataLst>
              <p:tags r:id="rId13"/>
            </p:custDataLst>
          </p:nvPr>
        </p:nvSpPr>
        <p:spPr>
          <a:xfrm>
            <a:off x="6702491" y="2336656"/>
            <a:ext cx="3528588" cy="845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800" dirty="0"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神经网络模型</a:t>
            </a:r>
          </a:p>
        </p:txBody>
      </p:sp>
      <p:sp>
        <p:nvSpPr>
          <p:cNvPr id="24" name="椭圆 23"/>
          <p:cNvSpPr/>
          <p:nvPr>
            <p:custDataLst>
              <p:tags r:id="rId14"/>
            </p:custDataLst>
          </p:nvPr>
        </p:nvSpPr>
        <p:spPr>
          <a:xfrm>
            <a:off x="5974134" y="4378214"/>
            <a:ext cx="611552" cy="611552"/>
          </a:xfrm>
          <a:prstGeom prst="ellipse">
            <a:avLst/>
          </a:prstGeom>
          <a:noFill/>
          <a:ln w="19050">
            <a:solidFill>
              <a:srgbClr val="1C437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C437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5"/>
            </p:custDataLst>
          </p:nvPr>
        </p:nvSpPr>
        <p:spPr>
          <a:xfrm>
            <a:off x="5915732" y="4391603"/>
            <a:ext cx="72835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4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7" name="图片 6" descr="upload_post_object_v2_25948934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934" y="1062258"/>
            <a:ext cx="9481566" cy="473337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7" name="图片 6" descr="upload_post_object_v2_5811028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899" y="589340"/>
            <a:ext cx="7949012" cy="5371357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836632" y="2051176"/>
            <a:ext cx="2197824" cy="333545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l"/>
            <a:r>
              <a:rPr lang="zh-CN" altLang="en-US"/>
              <a:t>    通过不同的预处理方法和模型组合，评估每个组合的性能并保存结果。通过进度条，</a:t>
            </a:r>
            <a:r>
              <a:rPr lang="zh-CN" altLang="en-US">
                <a:solidFill>
                  <a:schemeClr val="tx1"/>
                </a:solidFill>
              </a:rPr>
              <a:t>我们</a:t>
            </a:r>
            <a:r>
              <a:rPr lang="zh-CN" altLang="en-US"/>
              <a:t>能够清晰地看到每个组合的训练过程。最终，代码会输出最佳的模型组合（即具有最高</a:t>
            </a:r>
            <a:r>
              <a:rPr lang="en-US" altLang="zh-CN"/>
              <a:t> R</a:t>
            </a:r>
            <a:r>
              <a:rPr lang="en-US" altLang="en-US"/>
              <a:t>²</a:t>
            </a:r>
            <a:r>
              <a:rPr lang="en-US" altLang="zh-CN"/>
              <a:t> </a:t>
            </a:r>
            <a:r>
              <a:rPr lang="zh-CN" altLang="en-US"/>
              <a:t>测试结果的组合）。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9" name="图片 8" descr="upload_post_object_v2_12452566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40" y="392906"/>
            <a:ext cx="4517231" cy="5627001"/>
          </a:xfrm>
          <a:prstGeom prst="rect">
            <a:avLst/>
          </a:prstGeom>
        </p:spPr>
      </p:pic>
      <p:pic>
        <p:nvPicPr>
          <p:cNvPr id="10" name="图片 9" descr="upload_post_object_v2_39098672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231" y="392906"/>
            <a:ext cx="4586287" cy="57031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9" name="图片 8" descr="upload_post_object_v2_21408952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" y="831850"/>
            <a:ext cx="8057515" cy="4972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10" name="图片 9" descr="upload_post_object_v2_27614279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44" y="1104900"/>
            <a:ext cx="10887275" cy="46482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4280885" y="2901281"/>
            <a:ext cx="3027680" cy="583565"/>
          </a:xfrm>
          <a:prstGeom prst="rect">
            <a:avLst/>
          </a:prstGeom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>
                <a:ln/>
                <a:solidFill>
                  <a:schemeClr val="accent4"/>
                </a:solidFill>
                <a:effectLst/>
              </a:rPr>
              <a:t>进一步优化参数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365" y="1325880"/>
            <a:ext cx="6979920" cy="4206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195" y="914400"/>
            <a:ext cx="3672840" cy="49072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145" y="575310"/>
            <a:ext cx="4815840" cy="4457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4090" y="5059045"/>
            <a:ext cx="6111240" cy="8763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9145" y="2736533"/>
            <a:ext cx="5080000" cy="1076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/>
            <a:r>
              <a:rPr lang="zh-CN" altLang="en-US" sz="1600" b="0" i="0">
                <a:solidFill>
                  <a:srgbClr val="333333"/>
                </a:solidFill>
                <a:latin typeface="v-sans"/>
                <a:ea typeface="v-sans"/>
              </a:rPr>
              <a:t>通过不同的预处理方法和模型组合，评估每个组合的性能并保存结果。通过进度条，用户能够清晰地看到每个组合的训练过程。最终，代码会输出最佳的模型组合（即具有最高 </a:t>
            </a:r>
            <a:r>
              <a:rPr lang="en-US" altLang="zh-CN" sz="1600" b="0" i="0">
                <a:solidFill>
                  <a:srgbClr val="333333"/>
                </a:solidFill>
                <a:latin typeface="v-sans"/>
                <a:ea typeface="v-sans"/>
              </a:rPr>
              <a:t>R² </a:t>
            </a:r>
            <a:r>
              <a:rPr lang="zh-CN" altLang="en-US" sz="1600" b="0" i="0">
                <a:solidFill>
                  <a:srgbClr val="333333"/>
                </a:solidFill>
                <a:latin typeface="v-sans"/>
                <a:ea typeface="v-sans"/>
              </a:rPr>
              <a:t>测试结果的组合）。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sp>
        <p:nvSpPr>
          <p:cNvPr id="7" name="矩形 6"/>
          <p:cNvSpPr/>
          <p:nvPr/>
        </p:nvSpPr>
        <p:spPr>
          <a:xfrm>
            <a:off x="889635" y="2198370"/>
            <a:ext cx="10418445" cy="20942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>
                <a:solidFill>
                  <a:schemeClr val="accent4"/>
                </a:solidFill>
                <a:effectLst/>
              </a:rPr>
              <a:t>神经网络模型</a:t>
            </a:r>
            <a:r>
              <a:rPr lang="en-US" altLang="zh-CN" sz="5400" b="1">
                <a:solidFill>
                  <a:schemeClr val="accent4"/>
                </a:solidFill>
                <a:effectLst/>
              </a:rPr>
              <a:t>——</a:t>
            </a:r>
            <a:r>
              <a:rPr lang="zh-CN" altLang="en-US" sz="5400" b="1">
                <a:solidFill>
                  <a:schemeClr val="accent4"/>
                </a:solidFill>
                <a:effectLst/>
              </a:rPr>
              <a:t>基于</a:t>
            </a:r>
            <a:r>
              <a:rPr lang="en-US" altLang="zh-CN" sz="5400" b="1">
                <a:solidFill>
                  <a:schemeClr val="accent4"/>
                </a:solidFill>
                <a:effectLst/>
              </a:rPr>
              <a:t>Alexnet</a:t>
            </a:r>
            <a:r>
              <a:rPr lang="zh-CN" altLang="en-US" sz="5400" b="1">
                <a:solidFill>
                  <a:schemeClr val="accent4"/>
                </a:solidFill>
                <a:effectLst/>
              </a:rPr>
              <a:t>部分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sp>
        <p:nvSpPr>
          <p:cNvPr id="7" name="矩形 6"/>
          <p:cNvSpPr/>
          <p:nvPr/>
        </p:nvSpPr>
        <p:spPr>
          <a:xfrm>
            <a:off x="889635" y="2198370"/>
            <a:ext cx="10418445" cy="20942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>
                <a:solidFill>
                  <a:schemeClr val="accent4"/>
                </a:solidFill>
                <a:effectLst/>
              </a:rPr>
              <a:t>机器学习模型部分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8" name="图片 7" descr="upload_post_object_v2_41876689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742" y="1599509"/>
            <a:ext cx="9477375" cy="3276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22173" y="702777"/>
            <a:ext cx="6016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Alexnet</a:t>
            </a:r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模型结构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78670" y="4601098"/>
            <a:ext cx="10913575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  图像输入    卷积层</a:t>
            </a:r>
            <a:r>
              <a:rPr lang="en-US" altLang="zh-CN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C1               </a:t>
            </a:r>
            <a:r>
              <a:rPr lang="zh-CN" altLang="en-US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卷积层</a:t>
            </a:r>
            <a:r>
              <a:rPr lang="en-US" altLang="zh-CN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C2            </a:t>
            </a:r>
            <a:r>
              <a:rPr lang="zh-CN" altLang="en-US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卷积层</a:t>
            </a:r>
            <a:r>
              <a:rPr lang="en-US" altLang="zh-CN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C3              </a:t>
            </a:r>
            <a:r>
              <a:rPr lang="zh-CN" altLang="en-US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卷积层</a:t>
            </a:r>
            <a:r>
              <a:rPr lang="en-US" altLang="zh-CN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C4     </a:t>
            </a:r>
            <a:r>
              <a:rPr lang="zh-CN" altLang="en-US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卷积层</a:t>
            </a:r>
            <a:r>
              <a:rPr lang="en-US" altLang="zh-CN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C5  </a:t>
            </a:r>
            <a:r>
              <a:rPr lang="zh-CN" altLang="en-US" sz="1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全连接层</a:t>
            </a:r>
            <a:r>
              <a:rPr lang="en-US" altLang="zh-CN" sz="1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FC6  </a:t>
            </a:r>
            <a:r>
              <a:rPr lang="zh-CN" altLang="en-US" sz="1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全连接层</a:t>
            </a:r>
            <a:r>
              <a:rPr lang="en-US" altLang="zh-CN" sz="1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FC7 </a:t>
            </a:r>
            <a:r>
              <a:rPr lang="zh-CN" altLang="en-US" sz="1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全连接层</a:t>
            </a:r>
            <a:r>
              <a:rPr lang="en-US" altLang="zh-CN" sz="1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FC8</a:t>
            </a:r>
            <a:endParaRPr lang="zh-CN" altLang="en-US" sz="1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940" y="822960"/>
            <a:ext cx="4084320" cy="21640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845" y="3484880"/>
            <a:ext cx="7513320" cy="23698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32395" y="187071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图像验证函数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163685" y="458914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读取有效</a:t>
            </a:r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图像</a:t>
            </a:r>
            <a:endParaRPr lang="zh-CN" altLang="en-US" sz="36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330" y="1262380"/>
            <a:ext cx="6355080" cy="45415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1195" y="617220"/>
            <a:ext cx="7234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数据集划分与自定义数据集类</a:t>
            </a:r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427" y="1495783"/>
            <a:ext cx="6248400" cy="23393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54539" y="415071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数据预处理与加载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816627" y="3989061"/>
            <a:ext cx="9302368" cy="1814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将输入图像的大小调整为</a:t>
            </a:r>
            <a:r>
              <a:rPr lang="en-US" altLang="zh-CN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224x224 </a:t>
            </a:r>
            <a:r>
              <a:rPr lang="zh-CN" altLang="en-US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像素。</a:t>
            </a:r>
          </a:p>
          <a:p>
            <a:endParaRPr lang="zh-CN" altLang="en-US" sz="14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zh-CN" altLang="en-US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对</a:t>
            </a:r>
            <a:r>
              <a:rPr lang="en-US" altLang="zh-CN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Tensor </a:t>
            </a:r>
            <a:r>
              <a:rPr lang="zh-CN" altLang="en-US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图片进行归一化处理。通过减去均值并除以标准差来调整数据的分布。</a:t>
            </a:r>
          </a:p>
          <a:p>
            <a:r>
              <a:rPr lang="en-US" altLang="zh-CN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mean=[0.485, 0.456, 0.406]</a:t>
            </a:r>
            <a:r>
              <a:rPr lang="zh-CN" altLang="en-US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：这些是对于</a:t>
            </a:r>
            <a:r>
              <a:rPr lang="en-US" altLang="zh-CN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ImageNet </a:t>
            </a:r>
            <a:r>
              <a:rPr lang="zh-CN" altLang="en-US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数据集（许多预训练模型在上面进行训练时使用的数据库）中每个通道（</a:t>
            </a:r>
            <a:r>
              <a:rPr lang="en-US" altLang="zh-CN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RGB</a:t>
            </a:r>
            <a:r>
              <a:rPr lang="zh-CN" altLang="en-US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）的均值。</a:t>
            </a:r>
          </a:p>
          <a:p>
            <a:r>
              <a:rPr lang="en-US" altLang="zh-CN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std=[0.229, 0.224, 0.225]</a:t>
            </a:r>
            <a:r>
              <a:rPr lang="zh-CN" altLang="en-US" sz="1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：这些是对应每个通道的标准差。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1" y="914380"/>
            <a:ext cx="4979031" cy="36754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42662" y="223543"/>
            <a:ext cx="6711499" cy="1198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定义AlexNet 模型特征提取部分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74581" y="868703"/>
            <a:ext cx="5312039" cy="6985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卷积层：</a:t>
            </a:r>
            <a:endParaRPr lang="en-US" altLang="zh-CN" sz="16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nn.Conv2d(3, 64, kernel_size=(3, 3), stride=1, padding=1)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：此层将</a:t>
            </a:r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3 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通道（</a:t>
            </a:r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RGB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）输入图像转换为</a:t>
            </a:r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64 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个特征图，使用的卷积核大小为</a:t>
            </a:r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3x3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，步长为</a:t>
            </a:r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1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，填充为</a:t>
            </a:r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1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。填充确保输出图像的大小与输入图像的大小相似。</a:t>
            </a:r>
          </a:p>
          <a:p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nn.Conv2d(64, 128, kernel_size=(3, 3), stride=1, padding=1)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：此层将</a:t>
            </a:r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64 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个特征图变为</a:t>
            </a:r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128 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个特征图，配置与上一个卷积层相同。</a:t>
            </a:r>
          </a:p>
          <a:p>
            <a:endParaRPr lang="zh-CN" altLang="en-US" sz="16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激活函数：</a:t>
            </a:r>
            <a:endParaRPr lang="en-US" altLang="zh-CN" sz="16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nn.ReLU(inplace=True)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：在每个卷积层后应用</a:t>
            </a:r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ReLU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（修正线性单元）激活函数。这是深度学习中常用的激活函数，它可以提高模型的非线性能力。</a:t>
            </a:r>
          </a:p>
          <a:p>
            <a:endParaRPr lang="zh-CN" altLang="en-US" sz="16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池化层：</a:t>
            </a:r>
            <a:endParaRPr lang="en-US" altLang="zh-CN" sz="16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nn.MaxPool2d(kernel_size=2, stride=2)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：使用</a:t>
            </a:r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2x2 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的最大池化层，步长为</a:t>
            </a:r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2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。这会将特征图的宽度和高度减少一半，从而降低特征维度，减少计算量并提取显著特征。</a:t>
            </a:r>
          </a:p>
          <a:p>
            <a:endParaRPr lang="zh-CN" altLang="en-US" sz="16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平坦层：</a:t>
            </a:r>
            <a:endParaRPr lang="en-US" altLang="zh-CN" sz="16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nn.Flatten()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：将多维的输出展平为一维，以便传入全连接层。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1" y="914380"/>
            <a:ext cx="4979031" cy="36754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94273" y="274483"/>
            <a:ext cx="7052502" cy="1198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定义AlexNet 模型分类部分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37486" y="1726199"/>
            <a:ext cx="5312039" cy="6985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全连接层：</a:t>
            </a:r>
          </a:p>
          <a:p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nn.Linear(128 * 56 * 56, 256)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：将展平后的输入（假设输入图像为</a:t>
            </a:r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224x224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，因此输出特征为</a:t>
            </a:r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128 * 56 * 56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）映射到</a:t>
            </a:r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256 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个节点。这是一个全连接层。</a:t>
            </a:r>
          </a:p>
          <a:p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nn.ReLU(inplace=True)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：对全连接层的输出应用</a:t>
            </a:r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ReLU 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激活函数。</a:t>
            </a:r>
          </a:p>
          <a:p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nn.Linear(256, 2)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：最后一层，输出</a:t>
            </a:r>
            <a:r>
              <a:rPr lang="en-US" altLang="zh-CN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2 </a:t>
            </a:r>
            <a:r>
              <a:rPr lang="zh-CN" altLang="en-US" sz="1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个节点，用于二分类任务（猫和狗）。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077" y="1004887"/>
            <a:ext cx="3787140" cy="39014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8860" y="2142078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使用5个Epoch进行测试模型的收敛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24000"/>
            <a:ext cx="11430000" cy="381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44517" y="557131"/>
            <a:ext cx="4699247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5Epoch的测试</a:t>
            </a:r>
            <a:endParaRPr lang="zh-CN" altLang="en-US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460" y="1249045"/>
            <a:ext cx="9232265" cy="40100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22926" y="476954"/>
            <a:ext cx="4699247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20</a:t>
            </a:r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个Epoch的训练</a:t>
            </a:r>
            <a:endParaRPr lang="zh-CN" altLang="en-US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04404" y="2410149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将模型预测进行</a:t>
            </a:r>
            <a:r>
              <a:rPr lang="en-US" altLang="zh-CN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Arial" panose="020B0604020202020204" pitchFamily="34" charset="0"/>
                <a:sym typeface="+mn-ea"/>
              </a:rPr>
              <a:t>webui</a:t>
            </a:r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Arial" panose="020B0604020202020204" pitchFamily="34" charset="0"/>
                <a:sym typeface="+mn-ea"/>
              </a:rPr>
              <a:t>显示</a:t>
            </a:r>
            <a:endParaRPr lang="zh-CN" altLang="en-US">
              <a:sym typeface="+mn-ea"/>
            </a:endParaRPr>
          </a:p>
        </p:txBody>
      </p:sp>
      <p:pic>
        <p:nvPicPr>
          <p:cNvPr id="9" name="图片 8" descr="upload_post_object_v2_42743074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364" y="1252251"/>
            <a:ext cx="5362575" cy="3514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sp>
        <p:nvSpPr>
          <p:cNvPr id="7" name="矩形 6"/>
          <p:cNvSpPr/>
          <p:nvPr/>
        </p:nvSpPr>
        <p:spPr>
          <a:xfrm>
            <a:off x="889635" y="2198370"/>
            <a:ext cx="10418445" cy="20942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4000" b="1">
                <a:solidFill>
                  <a:schemeClr val="accent4"/>
                </a:solidFill>
                <a:effectLst/>
              </a:rPr>
              <a:t>utils</a:t>
            </a:r>
            <a:r>
              <a:rPr lang="zh-CN" altLang="en-US" sz="4000" b="1">
                <a:solidFill>
                  <a:schemeClr val="accent4"/>
                </a:solidFill>
                <a:effectLst/>
              </a:rPr>
              <a:t>包</a:t>
            </a:r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22926" y="476954"/>
            <a:ext cx="4699247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Arial" panose="020B0604020202020204" pitchFamily="34" charset="0"/>
                <a:sym typeface="+mn-ea"/>
              </a:rPr>
              <a:t>可视化测试</a:t>
            </a:r>
            <a:endParaRPr lang="zh-CN" altLang="en-US">
              <a:cs typeface="Arial" panose="020B0604020202020204" pitchFamily="34" charset="0"/>
              <a:sym typeface="+mn-ea"/>
            </a:endParaRPr>
          </a:p>
        </p:txBody>
      </p:sp>
      <p:pic>
        <p:nvPicPr>
          <p:cNvPr id="7" name="图片 6" descr="upload_post_object_v2_34889349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26" y="1122105"/>
            <a:ext cx="6672138" cy="3435109"/>
          </a:xfrm>
          <a:prstGeom prst="rect">
            <a:avLst/>
          </a:prstGeom>
        </p:spPr>
      </p:pic>
      <p:pic>
        <p:nvPicPr>
          <p:cNvPr id="9" name="图片 8" descr="upload_post_object_v2_34561807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7515" y="1122105"/>
            <a:ext cx="6400770" cy="3295397"/>
          </a:xfrm>
          <a:prstGeom prst="rect">
            <a:avLst/>
          </a:prstGeom>
        </p:spPr>
      </p:pic>
      <p:pic>
        <p:nvPicPr>
          <p:cNvPr id="11" name="图片 10" descr="upload_post_object_v2_19982429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526" y="2897377"/>
            <a:ext cx="6203412" cy="3193788"/>
          </a:xfrm>
          <a:prstGeom prst="rect">
            <a:avLst/>
          </a:prstGeom>
        </p:spPr>
      </p:pic>
      <p:pic>
        <p:nvPicPr>
          <p:cNvPr id="12" name="图片 11" descr="upload_post_object_v2_35528393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2113" y="3091075"/>
            <a:ext cx="5450984" cy="28064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22926" y="476954"/>
            <a:ext cx="4699247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Arial" panose="020B0604020202020204" pitchFamily="34" charset="0"/>
                <a:sym typeface="+mn-ea"/>
              </a:rPr>
              <a:t>可视化测试</a:t>
            </a:r>
            <a:endParaRPr lang="zh-CN" altLang="en-US">
              <a:cs typeface="Arial" panose="020B0604020202020204" pitchFamily="34" charset="0"/>
              <a:sym typeface="+mn-ea"/>
            </a:endParaRPr>
          </a:p>
        </p:txBody>
      </p:sp>
      <p:pic>
        <p:nvPicPr>
          <p:cNvPr id="10" name="图片 9" descr="upload_post_object_v2_39494319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65" y="1153954"/>
            <a:ext cx="5723203" cy="2946555"/>
          </a:xfrm>
          <a:prstGeom prst="rect">
            <a:avLst/>
          </a:prstGeom>
        </p:spPr>
      </p:pic>
      <p:pic>
        <p:nvPicPr>
          <p:cNvPr id="13" name="图片 12" descr="upload_post_object_v2_10667213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3211" y="1122105"/>
            <a:ext cx="5839533" cy="3006447"/>
          </a:xfrm>
          <a:prstGeom prst="rect">
            <a:avLst/>
          </a:prstGeom>
        </p:spPr>
      </p:pic>
      <p:pic>
        <p:nvPicPr>
          <p:cNvPr id="14" name="图片 13" descr="upload_post_object_v2_6609784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197" y="3042341"/>
            <a:ext cx="5363826" cy="27615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65224" y="446117"/>
            <a:ext cx="4699247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Arial" panose="020B0604020202020204" pitchFamily="34" charset="0"/>
                <a:sym typeface="+mn-ea"/>
              </a:rPr>
              <a:t>可视化测试</a:t>
            </a:r>
            <a:endParaRPr lang="zh-CN" altLang="en-US">
              <a:cs typeface="Arial" panose="020B0604020202020204" pitchFamily="34" charset="0"/>
              <a:sym typeface="+mn-ea"/>
            </a:endParaRPr>
          </a:p>
        </p:txBody>
      </p:sp>
      <p:pic>
        <p:nvPicPr>
          <p:cNvPr id="7" name="猫狗演示1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80761" y="1149266"/>
            <a:ext cx="9098857" cy="511810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520565" y="2911475"/>
            <a:ext cx="27781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8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谢谢！</a:t>
            </a:r>
            <a:endParaRPr lang="zh-CN" sz="80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780" y="1539240"/>
            <a:ext cx="6217920" cy="37795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83410" y="331216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导入相关库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2605" y="767715"/>
            <a:ext cx="4838700" cy="50977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5350" y="1952625"/>
            <a:ext cx="4866640" cy="1814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根据目标分类绘制指定特征的箱线图，用来分析特征在不同类别中的分布差异。加载乳腺癌数据集（</a:t>
            </a:r>
            <a:r>
              <a:rPr lang="en-US" altLang="zh-CN"/>
              <a:t>load_breast_cancer</a:t>
            </a:r>
            <a:r>
              <a:rPr lang="zh-CN" altLang="en-US"/>
              <a:t>），并将数据转化为</a:t>
            </a:r>
            <a:r>
              <a:rPr lang="en-US" altLang="zh-CN"/>
              <a:t> DataFrame </a:t>
            </a:r>
            <a:r>
              <a:rPr lang="zh-CN" altLang="en-US"/>
              <a:t>格式。打印数据的基本信息（</a:t>
            </a:r>
            <a:r>
              <a:rPr lang="en-US" altLang="zh-CN"/>
              <a:t>info()</a:t>
            </a:r>
            <a:r>
              <a:rPr lang="zh-CN" altLang="en-US"/>
              <a:t>）和统计摘要（</a:t>
            </a:r>
            <a:r>
              <a:rPr lang="en-US" altLang="zh-CN"/>
              <a:t>describe()</a:t>
            </a:r>
            <a:r>
              <a:rPr lang="zh-CN" altLang="en-US"/>
              <a:t>），以及目标变量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085" y="1497330"/>
            <a:ext cx="4297680" cy="38633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93800" y="216916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绘制目标变量的类别分布图（例如，恶性和良性肿瘤的比例），绘制多个特征的分布图，利用</a:t>
            </a:r>
            <a:r>
              <a:rPr lang="en-US" altLang="zh-CN"/>
              <a:t> sns.histplot </a:t>
            </a:r>
            <a:r>
              <a:rPr lang="zh-CN" altLang="en-US"/>
              <a:t>展示每个特征的频率分布。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480" y="1588135"/>
            <a:ext cx="5760720" cy="38176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9815" y="306514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绘制特征之间的相关性矩阵的热力图，帮助识别特征间的相关性。计算与目标变量最正相关和最负相关的特征，并打印它们。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4500" y="223520"/>
            <a:ext cx="11303000" cy="65468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49930" y="5803900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华南农业大学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185" y="876300"/>
            <a:ext cx="6987540" cy="5105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7860" y="1808480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</a:t>
            </a:r>
            <a:r>
              <a:rPr lang="zh-CN" altLang="en-US"/>
              <a:t>绘制多个特征和目标变量之间的成对关系图（</a:t>
            </a:r>
            <a:r>
              <a:rPr lang="en-US" altLang="zh-CN"/>
              <a:t>pairplot</a:t>
            </a:r>
            <a:r>
              <a:rPr lang="zh-CN" altLang="en-US"/>
              <a:t>），帮助分析特征与目标之间的关系。按目标变量类别计算特征的均值和标准差。按目标类别绘制多个特征的分组直方图，分析各类别中不同特征的分布。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0.13370078740155,&quot;left&quot;:465.8056692913386,&quot;top&quot;:125.74834645669291,&quot;width&quot;:361.505354330708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0.13370078740155,&quot;left&quot;:465.8056692913386,&quot;top&quot;:125.74834645669291,&quot;width&quot;:361.5053543307087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0.13370078740155,&quot;left&quot;:465.8056692913386,&quot;top&quot;:125.74834645669291,&quot;width&quot;:361.5053543307087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0.13370078740155,&quot;left&quot;:465.8056692913386,&quot;top&quot;:125.74834645669291,&quot;width&quot;:361.5053543307087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0.13370078740155,&quot;left&quot;:465.8056692913386,&quot;top&quot;:125.74834645669291,&quot;width&quot;:361.5053543307087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0.13370078740155,&quot;left&quot;:465.8056692913386,&quot;top&quot;:125.74834645669291,&quot;width&quot;:361.5053543307087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0.13370078740155,&quot;left&quot;:465.8056692913386,&quot;top&quot;:125.74834645669291,&quot;width&quot;:361.5053543307087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0.13370078740155,&quot;left&quot;:465.8056692913386,&quot;top&quot;:125.74834645669291,&quot;width&quot;:361.5053543307087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0.13370078740155,&quot;left&quot;:465.8056692913386,&quot;top&quot;:125.74834645669291,&quot;width&quot;:361.5053543307087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0.13370078740155,&quot;left&quot;:465.8056692913386,&quot;top&quot;:125.74834645669291,&quot;width&quot;:361.5053543307087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0.13370078740155,&quot;left&quot;:465.8056692913386,&quot;top&quot;:125.74834645669291,&quot;width&quot;:361.5053543307087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0.13370078740155,&quot;left&quot;:465.8056692913386,&quot;top&quot;:125.74834645669291,&quot;width&quot;:361.5053543307087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993</Words>
  <Application>Microsoft Office PowerPoint</Application>
  <PresentationFormat>宽屏</PresentationFormat>
  <Paragraphs>108</Paragraphs>
  <Slides>43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v-sans</vt:lpstr>
      <vt:lpstr>方正舒体</vt:lpstr>
      <vt:lpstr>仿宋</vt:lpstr>
      <vt:lpstr>宋体</vt:lpstr>
      <vt:lpstr>微软雅黑</vt:lpstr>
      <vt:lpstr>Arial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崔轩</dc:creator>
  <cp:lastModifiedBy>c y</cp:lastModifiedBy>
  <cp:revision>4</cp:revision>
  <dcterms:created xsi:type="dcterms:W3CDTF">2024-12-12T15:13:00Z</dcterms:created>
  <dcterms:modified xsi:type="dcterms:W3CDTF">2024-12-12T15:58:49Z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2052-12.1.0.18912</vt:lpwstr>
  </property>
  <property fmtid="{D5CDD505-2E9C-101B-9397-08002B2CF9AE}" pid="3" name="ICV">
    <vt:lpwstr>2045D1CD648740D2ADA988D3F96FEE8A_11</vt:lpwstr>
  </property>
</Properties>
</file>